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68" r:id="rId3"/>
    <p:sldId id="269" r:id="rId4"/>
    <p:sldId id="257" r:id="rId5"/>
    <p:sldId id="258" r:id="rId6"/>
    <p:sldId id="266" r:id="rId7"/>
    <p:sldId id="267" r:id="rId8"/>
    <p:sldId id="261" r:id="rId9"/>
    <p:sldId id="262" r:id="rId10"/>
    <p:sldId id="263" r:id="rId11"/>
    <p:sldId id="264" r:id="rId12"/>
    <p:sldId id="265" r:id="rId13"/>
    <p:sldId id="272" r:id="rId14"/>
    <p:sldId id="274" r:id="rId15"/>
    <p:sldId id="270" r:id="rId16"/>
    <p:sldId id="273" r:id="rId17"/>
    <p:sldId id="271" r:id="rId18"/>
    <p:sldId id="26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66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6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69FB5-378A-461F-A639-A8E2B34E4835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250FF0-8FBE-415F-83F4-9C2E8903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9285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ходе проведения тренировки модели евклидово расстояние  и расстояние городских кварталов не давало ожидаемого качества модели. Изменение функции расстояния в пользу косинусного улучшило ситуацию. В дальнейшем косинусное расстояние (косинусная схожесть) применялась отдельно от </a:t>
            </a:r>
            <a:r>
              <a:rPr lang="en-US" dirty="0" err="1"/>
              <a:t>kNN</a:t>
            </a:r>
            <a:r>
              <a:rPr lang="en-US" dirty="0"/>
              <a:t> </a:t>
            </a:r>
            <a:r>
              <a:rPr lang="ru-RU" dirty="0"/>
              <a:t>для персональных рекомендаций пользователю.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250FF0-8FBE-415F-83F4-9C2E8903AD5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71303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772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1983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7980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8276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6100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0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5220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5193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0236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4660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8258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6A04AAB6-3C43-4899-A0DE-DA807033CD03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F3F5B924-0E4D-426D-977F-44B897C77F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5366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habr.com/ru/articles/580162/" TargetMode="External"/><Relationship Id="rId2" Type="http://schemas.openxmlformats.org/officeDocument/2006/relationships/hyperlink" Target="https://education.yandex.ru/handbook/ml/article/metricheskiye-metody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eeksforgeeks.org/user-based-collaborative-filterin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A80F3D-C216-68C5-4A8A-57C4D94ED5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274320"/>
            <a:ext cx="10025380" cy="3534136"/>
          </a:xfrm>
        </p:spPr>
        <p:txBody>
          <a:bodyPr>
            <a:normAutofit/>
          </a:bodyPr>
          <a:lstStyle/>
          <a:p>
            <a:r>
              <a:rPr lang="ru-RU" sz="6000" dirty="0"/>
              <a:t>Онлайн книжный магазин с рекомендательной системой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2BE3EAF-8A7B-3D04-45D1-0078A6C8C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2714046"/>
          </a:xfrm>
        </p:spPr>
        <p:txBody>
          <a:bodyPr>
            <a:normAutofit lnSpcReduction="10000"/>
          </a:bodyPr>
          <a:lstStyle/>
          <a:p>
            <a:pPr algn="r"/>
            <a:r>
              <a:rPr lang="ru-RU" sz="2800" dirty="0"/>
              <a:t>Выполнили студенты группы </a:t>
            </a:r>
            <a:r>
              <a:rPr lang="en-US" sz="2800" dirty="0"/>
              <a:t>N34481</a:t>
            </a:r>
          </a:p>
          <a:p>
            <a:pPr algn="r"/>
            <a:r>
              <a:rPr lang="ru-RU" sz="2800" dirty="0"/>
              <a:t>Василев Васил</a:t>
            </a:r>
          </a:p>
          <a:p>
            <a:pPr algn="r"/>
            <a:r>
              <a:rPr lang="ru-RU" sz="2800" dirty="0"/>
              <a:t>Потапова Полина</a:t>
            </a:r>
          </a:p>
          <a:p>
            <a:pPr algn="r"/>
            <a:endParaRPr lang="ru-RU" sz="2800" dirty="0"/>
          </a:p>
          <a:p>
            <a:r>
              <a:rPr lang="ru-RU" sz="2800" i="1" dirty="0"/>
              <a:t>Санкт-Петербург 2024</a:t>
            </a:r>
          </a:p>
          <a:p>
            <a:pPr algn="r"/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721617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программное обеспечение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76F8CA44-4B9D-FFBF-3A6F-AAE199551E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3" r="3647"/>
          <a:stretch/>
        </p:blipFill>
        <p:spPr>
          <a:xfrm>
            <a:off x="227045" y="330952"/>
            <a:ext cx="11737910" cy="619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940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снимок экрана, веб-страница,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2F36A236-5902-4E82-5560-7E375DE9D7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09"/>
          <a:stretch/>
        </p:blipFill>
        <p:spPr>
          <a:xfrm>
            <a:off x="279343" y="279918"/>
            <a:ext cx="11633313" cy="629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12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Изображение выглядит как текст, Человеческое лицо, человек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0AEBF71C-E9BC-63A8-B538-2114F863B6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095"/>
          <a:stretch/>
        </p:blipFill>
        <p:spPr>
          <a:xfrm>
            <a:off x="1247156" y="253921"/>
            <a:ext cx="9697688" cy="635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574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7E29B-F7FF-A44D-B88B-D7E845F5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39" y="111252"/>
            <a:ext cx="9875520" cy="1356360"/>
          </a:xfrm>
        </p:spPr>
        <p:txBody>
          <a:bodyPr/>
          <a:lstStyle/>
          <a:p>
            <a:pPr algn="ctr"/>
            <a:r>
              <a:rPr lang="ru-RU" b="1" dirty="0"/>
              <a:t>Рекомендации на основе книги </a:t>
            </a:r>
            <a:r>
              <a:rPr lang="ru-RU" b="1" i="1" dirty="0">
                <a:solidFill>
                  <a:schemeClr val="accent6"/>
                </a:solidFill>
              </a:rPr>
              <a:t>(</a:t>
            </a:r>
            <a:r>
              <a:rPr lang="en-US" b="1" i="1" dirty="0" err="1">
                <a:solidFill>
                  <a:schemeClr val="accent6"/>
                </a:solidFill>
              </a:rPr>
              <a:t>kNN</a:t>
            </a:r>
            <a:r>
              <a:rPr lang="ru-RU" b="1" i="1" dirty="0">
                <a:solidFill>
                  <a:schemeClr val="accent6"/>
                </a:solidFill>
              </a:rPr>
              <a:t>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E9129-DD56-5F23-2047-18737C28D3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611"/>
          <a:stretch/>
        </p:blipFill>
        <p:spPr>
          <a:xfrm>
            <a:off x="2259508" y="1085849"/>
            <a:ext cx="7672983" cy="553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957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9E9129-DD56-5F23-2047-18737C28D3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8611"/>
          <a:stretch/>
        </p:blipFill>
        <p:spPr>
          <a:xfrm>
            <a:off x="3785616" y="484965"/>
            <a:ext cx="8167699" cy="58880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FE3C74-8F66-7065-6673-C50BC1353642}"/>
              </a:ext>
            </a:extLst>
          </p:cNvPr>
          <p:cNvSpPr txBox="1"/>
          <p:nvPr/>
        </p:nvSpPr>
        <p:spPr>
          <a:xfrm>
            <a:off x="502920" y="2090172"/>
            <a:ext cx="328269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dirty="0"/>
              <a:t>Рекомендации для поиска похожих книг реализованы как </a:t>
            </a:r>
            <a:r>
              <a:rPr lang="en-US" sz="2400" b="1" dirty="0">
                <a:solidFill>
                  <a:schemeClr val="accent1"/>
                </a:solidFill>
              </a:rPr>
              <a:t>item-based </a:t>
            </a:r>
            <a:r>
              <a:rPr lang="ru-RU" sz="2400" dirty="0"/>
              <a:t>с использованием метода</a:t>
            </a:r>
            <a:r>
              <a:rPr lang="en-US" sz="2400" dirty="0"/>
              <a:t> k </a:t>
            </a:r>
            <a:r>
              <a:rPr lang="ru-RU" sz="2400" dirty="0"/>
              <a:t>ближайших соседей</a:t>
            </a:r>
          </a:p>
        </p:txBody>
      </p:sp>
    </p:spTree>
    <p:extLst>
      <p:ext uri="{BB962C8B-B14F-4D97-AF65-F5344CB8AC3E}">
        <p14:creationId xmlns:p14="http://schemas.microsoft.com/office/powerpoint/2010/main" val="3507372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7E29B-F7FF-A44D-B88B-D7E845F5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83820"/>
            <a:ext cx="9875520" cy="1356360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/>
              <a:t>Персональные рекомендации</a:t>
            </a:r>
            <a:br>
              <a:rPr lang="ru-RU" sz="4000" b="1" dirty="0"/>
            </a:br>
            <a:r>
              <a:rPr lang="ru-RU" sz="3200" b="1" i="1" dirty="0">
                <a:solidFill>
                  <a:schemeClr val="accent6"/>
                </a:solidFill>
              </a:rPr>
              <a:t>(косинусная схожесть)</a:t>
            </a:r>
            <a:endParaRPr lang="ru-RU" sz="4000" b="1" i="1" dirty="0">
              <a:solidFill>
                <a:schemeClr val="accent6"/>
              </a:solidFill>
            </a:endParaRPr>
          </a:p>
        </p:txBody>
      </p:sp>
      <p:pic>
        <p:nvPicPr>
          <p:cNvPr id="4" name="Рисунок 3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9EF7AE85-A7FB-0B2D-73FD-D3709B4709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94"/>
          <a:stretch/>
        </p:blipFill>
        <p:spPr>
          <a:xfrm>
            <a:off x="2902348" y="1231649"/>
            <a:ext cx="6387303" cy="539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477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9EF7AE85-A7FB-0B2D-73FD-D3709B4709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194"/>
          <a:stretch/>
        </p:blipFill>
        <p:spPr>
          <a:xfrm>
            <a:off x="241444" y="234952"/>
            <a:ext cx="7558388" cy="63797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35D380-1D09-5542-0EDA-7DF5A9E3AF71}"/>
              </a:ext>
            </a:extLst>
          </p:cNvPr>
          <p:cNvSpPr txBox="1"/>
          <p:nvPr/>
        </p:nvSpPr>
        <p:spPr>
          <a:xfrm>
            <a:off x="7068312" y="2810382"/>
            <a:ext cx="434252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400" dirty="0"/>
              <a:t>Персональные рекомендации реализованы как </a:t>
            </a:r>
            <a:r>
              <a:rPr lang="en-US" sz="2400" b="1" dirty="0">
                <a:solidFill>
                  <a:schemeClr val="accent1"/>
                </a:solidFill>
              </a:rPr>
              <a:t>user-based collaborative filtering</a:t>
            </a:r>
            <a:r>
              <a:rPr lang="ru-RU" sz="2400" dirty="0"/>
              <a:t> </a:t>
            </a:r>
            <a:r>
              <a:rPr lang="en-US" sz="2400" dirty="0">
                <a:solidFill>
                  <a:schemeClr val="accent6"/>
                </a:solidFill>
              </a:rPr>
              <a:t>[4]</a:t>
            </a:r>
            <a:r>
              <a:rPr lang="en-US" sz="2400" dirty="0"/>
              <a:t> </a:t>
            </a:r>
            <a:r>
              <a:rPr lang="ru-RU" sz="2400" dirty="0"/>
              <a:t>с использованием косинусной схожести</a:t>
            </a:r>
          </a:p>
        </p:txBody>
      </p:sp>
    </p:spTree>
    <p:extLst>
      <p:ext uri="{BB962C8B-B14F-4D97-AF65-F5344CB8AC3E}">
        <p14:creationId xmlns:p14="http://schemas.microsoft.com/office/powerpoint/2010/main" val="56677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30487495-B604-D69D-2B73-80D5E976F4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1262" y="1253394"/>
            <a:ext cx="10209475" cy="4351211"/>
          </a:xfrm>
        </p:spPr>
        <p:txBody>
          <a:bodyPr>
            <a:normAutofit/>
          </a:bodyPr>
          <a:lstStyle/>
          <a:p>
            <a:pPr marL="45720" indent="0" algn="ctr">
              <a:buNone/>
            </a:pPr>
            <a:r>
              <a:rPr lang="ru-RU" sz="2400" dirty="0">
                <a:solidFill>
                  <a:schemeClr val="tx1"/>
                </a:solidFill>
              </a:rPr>
              <a:t>В ходе выполнения работы был создан </a:t>
            </a:r>
            <a:r>
              <a:rPr lang="ru-RU" sz="2400" dirty="0"/>
              <a:t>онлайн книжный магазин с рекомендательной системой</a:t>
            </a:r>
            <a:r>
              <a:rPr lang="ru-RU" sz="2400" dirty="0">
                <a:solidFill>
                  <a:schemeClr val="tx1"/>
                </a:solidFill>
              </a:rPr>
              <a:t>.</a:t>
            </a:r>
          </a:p>
          <a:p>
            <a:pPr marL="45720" indent="0" algn="ctr">
              <a:buNone/>
            </a:pPr>
            <a:r>
              <a:rPr lang="ru-RU" sz="2400" dirty="0">
                <a:solidFill>
                  <a:schemeClr val="tx1"/>
                </a:solidFill>
              </a:rPr>
              <a:t>Пользователи сайта могут подобрать: </a:t>
            </a:r>
          </a:p>
          <a:p>
            <a:pPr marL="502920" indent="-457200" algn="ctr"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</a:rPr>
              <a:t>книги, похожие на выбранную</a:t>
            </a:r>
          </a:p>
          <a:p>
            <a:pPr marL="502920" indent="-457200" algn="ctr">
              <a:buFont typeface="+mj-lt"/>
              <a:buAutoNum type="arabicPeriod"/>
            </a:pPr>
            <a:r>
              <a:rPr lang="ru-RU" sz="2400" dirty="0">
                <a:solidFill>
                  <a:schemeClr val="tx1"/>
                </a:solidFill>
              </a:rPr>
              <a:t> книги, отвечающие их предпочтениям (персональная рекомендация)</a:t>
            </a:r>
          </a:p>
          <a:p>
            <a:pPr marL="45720" indent="0" algn="ctr">
              <a:buNone/>
            </a:pPr>
            <a:r>
              <a:rPr lang="ru-RU" sz="2400" dirty="0">
                <a:solidFill>
                  <a:schemeClr val="tx1"/>
                </a:solidFill>
              </a:rPr>
              <a:t>Для внедрения </a:t>
            </a:r>
            <a:r>
              <a:rPr lang="en-US" sz="2400" dirty="0">
                <a:solidFill>
                  <a:schemeClr val="tx1"/>
                </a:solidFill>
              </a:rPr>
              <a:t>ML-</a:t>
            </a:r>
            <a:r>
              <a:rPr lang="ru-RU" sz="2400" dirty="0">
                <a:solidFill>
                  <a:schemeClr val="tx1"/>
                </a:solidFill>
              </a:rPr>
              <a:t>логики были проанализированы популярные алгоритмы анализа данных </a:t>
            </a:r>
            <a:r>
              <a:rPr lang="en-US" sz="2400" dirty="0">
                <a:solidFill>
                  <a:schemeClr val="accent6"/>
                </a:solidFill>
              </a:rPr>
              <a:t>[1]</a:t>
            </a:r>
            <a:r>
              <a:rPr lang="ru-RU" sz="2400" dirty="0">
                <a:solidFill>
                  <a:schemeClr val="tx1"/>
                </a:solidFill>
              </a:rPr>
              <a:t>, выбран подходящий (</a:t>
            </a:r>
            <a:r>
              <a:rPr lang="en-US" sz="2400" dirty="0"/>
              <a:t>k </a:t>
            </a:r>
            <a:r>
              <a:rPr lang="ru-RU" sz="2400" dirty="0"/>
              <a:t>ближайших соседей </a:t>
            </a:r>
            <a:r>
              <a:rPr lang="ru-RU" sz="2400" dirty="0">
                <a:solidFill>
                  <a:schemeClr val="tx1"/>
                </a:solidFill>
              </a:rPr>
              <a:t>и</a:t>
            </a:r>
            <a:r>
              <a:rPr lang="ru-RU" sz="2400" dirty="0"/>
              <a:t> косинусная схожесть</a:t>
            </a:r>
            <a:r>
              <a:rPr lang="ru-RU" sz="2400" dirty="0">
                <a:solidFill>
                  <a:schemeClr val="tx1"/>
                </a:solidFill>
              </a:rPr>
              <a:t>) и проведена его дальнейшая настройка для повышения качества модели. Также, произведена подготовка набора данных (каталог книг), на основе которого и были подготовлены модели.</a:t>
            </a:r>
          </a:p>
        </p:txBody>
      </p:sp>
    </p:spTree>
    <p:extLst>
      <p:ext uri="{BB962C8B-B14F-4D97-AF65-F5344CB8AC3E}">
        <p14:creationId xmlns:p14="http://schemas.microsoft.com/office/powerpoint/2010/main" val="3747049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4C2430-26C1-F066-7739-E5875284C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/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61AC75-9614-FB9F-38C8-6B5109108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02920" indent="-45720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Top 10 algorithms in data mining / X. Wu, V. Kumar, J. Ross Quinlan [и </a:t>
            </a:r>
            <a:r>
              <a:rPr lang="en-US" dirty="0" err="1">
                <a:solidFill>
                  <a:schemeClr val="tx1"/>
                </a:solidFill>
              </a:rPr>
              <a:t>др</a:t>
            </a:r>
            <a:r>
              <a:rPr lang="en-US" dirty="0">
                <a:solidFill>
                  <a:schemeClr val="tx1"/>
                </a:solidFill>
              </a:rPr>
              <a:t>.] // Knowledge and information systems. – 2008. – № 14. – С. 1-37.</a:t>
            </a:r>
            <a:endParaRPr lang="ru-RU" dirty="0">
              <a:solidFill>
                <a:schemeClr val="tx1"/>
              </a:solidFill>
            </a:endParaRPr>
          </a:p>
          <a:p>
            <a:pPr marL="502920" indent="-457200"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</a:rPr>
              <a:t>Метрические методы</a:t>
            </a:r>
            <a:r>
              <a:rPr lang="en-US" dirty="0">
                <a:solidFill>
                  <a:schemeClr val="tx1"/>
                </a:solidFill>
              </a:rPr>
              <a:t> | </a:t>
            </a:r>
            <a:r>
              <a:rPr lang="ru-RU" dirty="0">
                <a:solidFill>
                  <a:schemeClr val="tx1"/>
                </a:solidFill>
              </a:rPr>
              <a:t>ШАД Учебник по машинному обучению </a:t>
            </a:r>
            <a:r>
              <a:rPr lang="de-DE" dirty="0">
                <a:solidFill>
                  <a:schemeClr val="tx1"/>
                </a:solidFill>
              </a:rPr>
              <a:t>: </a:t>
            </a:r>
            <a:r>
              <a:rPr lang="ru-RU" dirty="0">
                <a:solidFill>
                  <a:schemeClr val="tx1"/>
                </a:solidFill>
              </a:rPr>
              <a:t>сайт. – </a:t>
            </a:r>
            <a:r>
              <a:rPr lang="de-DE" dirty="0">
                <a:solidFill>
                  <a:schemeClr val="tx1"/>
                </a:solidFill>
              </a:rPr>
              <a:t>URL: </a:t>
            </a:r>
            <a:r>
              <a:rPr lang="de-DE" dirty="0">
                <a:solidFill>
                  <a:schemeClr val="tx1"/>
                </a:solidFill>
                <a:hlinkClick r:id="rId2"/>
              </a:rPr>
              <a:t>https://education.yandex.ru/handbook/ml/article/metricheskiye-metody</a:t>
            </a:r>
            <a:r>
              <a:rPr lang="de-DE" dirty="0">
                <a:solidFill>
                  <a:schemeClr val="tx1"/>
                </a:solidFill>
              </a:rPr>
              <a:t> (</a:t>
            </a:r>
            <a:r>
              <a:rPr lang="ru-RU" dirty="0">
                <a:solidFill>
                  <a:schemeClr val="tx1"/>
                </a:solidFill>
              </a:rPr>
              <a:t>дата обращения: 15.0</a:t>
            </a:r>
            <a:r>
              <a:rPr lang="en-US" dirty="0">
                <a:solidFill>
                  <a:schemeClr val="tx1"/>
                </a:solidFill>
              </a:rPr>
              <a:t>5</a:t>
            </a:r>
            <a:r>
              <a:rPr lang="ru-RU" dirty="0">
                <a:solidFill>
                  <a:schemeClr val="tx1"/>
                </a:solidFill>
              </a:rPr>
              <a:t>.2024).</a:t>
            </a:r>
          </a:p>
          <a:p>
            <a:pPr marL="502920" indent="-457200"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</a:rPr>
              <a:t>Алгоритмы поиска схожих объектов в рекомендательных системах</a:t>
            </a:r>
            <a:r>
              <a:rPr lang="en-US" dirty="0">
                <a:solidFill>
                  <a:schemeClr val="tx1"/>
                </a:solidFill>
              </a:rPr>
              <a:t> | </a:t>
            </a:r>
            <a:r>
              <a:rPr lang="ru-RU" dirty="0" err="1">
                <a:solidFill>
                  <a:schemeClr val="tx1"/>
                </a:solidFill>
              </a:rPr>
              <a:t>Хабр</a:t>
            </a:r>
            <a:r>
              <a:rPr lang="de-DE" dirty="0">
                <a:solidFill>
                  <a:schemeClr val="tx1"/>
                </a:solidFill>
              </a:rPr>
              <a:t>: </a:t>
            </a:r>
            <a:r>
              <a:rPr lang="ru-RU" dirty="0">
                <a:solidFill>
                  <a:schemeClr val="tx1"/>
                </a:solidFill>
              </a:rPr>
              <a:t>сайт. – </a:t>
            </a:r>
            <a:r>
              <a:rPr lang="de-DE" dirty="0">
                <a:solidFill>
                  <a:schemeClr val="tx1"/>
                </a:solidFill>
              </a:rPr>
              <a:t>URL: </a:t>
            </a:r>
            <a:r>
              <a:rPr lang="de-DE" dirty="0">
                <a:solidFill>
                  <a:schemeClr val="tx1"/>
                </a:solidFill>
                <a:hlinkClick r:id="rId3"/>
              </a:rPr>
              <a:t>https://habr.com/ru/articles/580162/</a:t>
            </a:r>
            <a:r>
              <a:rPr lang="de-DE" dirty="0">
                <a:solidFill>
                  <a:schemeClr val="tx1"/>
                </a:solidFill>
              </a:rPr>
              <a:t> (</a:t>
            </a:r>
            <a:r>
              <a:rPr lang="ru-RU" dirty="0">
                <a:solidFill>
                  <a:schemeClr val="tx1"/>
                </a:solidFill>
              </a:rPr>
              <a:t>дата обращения: 15.0</a:t>
            </a:r>
            <a:r>
              <a:rPr lang="en-US" dirty="0">
                <a:solidFill>
                  <a:schemeClr val="tx1"/>
                </a:solidFill>
              </a:rPr>
              <a:t>5</a:t>
            </a:r>
            <a:r>
              <a:rPr lang="ru-RU" dirty="0">
                <a:solidFill>
                  <a:schemeClr val="tx1"/>
                </a:solidFill>
              </a:rPr>
              <a:t>.2024).</a:t>
            </a:r>
          </a:p>
          <a:p>
            <a:pPr marL="502920" indent="-457200">
              <a:buFont typeface="+mj-lt"/>
              <a:buAutoNum type="arabicPeriod"/>
            </a:pPr>
            <a:r>
              <a:rPr lang="de-DE" dirty="0">
                <a:solidFill>
                  <a:schemeClr val="tx1"/>
                </a:solidFill>
              </a:rPr>
              <a:t>User-</a:t>
            </a:r>
            <a:r>
              <a:rPr lang="de-DE" dirty="0" err="1">
                <a:solidFill>
                  <a:schemeClr val="tx1"/>
                </a:solidFill>
              </a:rPr>
              <a:t>Based</a:t>
            </a:r>
            <a:r>
              <a:rPr lang="de-DE" dirty="0">
                <a:solidFill>
                  <a:schemeClr val="tx1"/>
                </a:solidFill>
              </a:rPr>
              <a:t> Collaborative </a:t>
            </a:r>
            <a:r>
              <a:rPr lang="de-DE" dirty="0" err="1">
                <a:solidFill>
                  <a:schemeClr val="tx1"/>
                </a:solidFill>
              </a:rPr>
              <a:t>Filtering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| Geeks for Geeks</a:t>
            </a:r>
            <a:r>
              <a:rPr lang="de-DE" dirty="0">
                <a:solidFill>
                  <a:schemeClr val="tx1"/>
                </a:solidFill>
              </a:rPr>
              <a:t>: </a:t>
            </a:r>
            <a:r>
              <a:rPr lang="ru-RU" dirty="0">
                <a:solidFill>
                  <a:schemeClr val="tx1"/>
                </a:solidFill>
              </a:rPr>
              <a:t>сайт. – </a:t>
            </a:r>
            <a:r>
              <a:rPr lang="de-DE" dirty="0">
                <a:solidFill>
                  <a:schemeClr val="tx1"/>
                </a:solidFill>
              </a:rPr>
              <a:t>URL: </a:t>
            </a:r>
            <a:r>
              <a:rPr lang="de-DE" dirty="0">
                <a:solidFill>
                  <a:schemeClr val="tx1"/>
                </a:solidFill>
                <a:hlinkClick r:id="rId4"/>
              </a:rPr>
              <a:t>https://www.geeksforgeeks.org/user-based-collaborative-filtering/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de-DE" dirty="0">
                <a:solidFill>
                  <a:schemeClr val="tx1"/>
                </a:solidFill>
              </a:rPr>
              <a:t>(</a:t>
            </a:r>
            <a:r>
              <a:rPr lang="ru-RU" dirty="0">
                <a:solidFill>
                  <a:schemeClr val="tx1"/>
                </a:solidFill>
              </a:rPr>
              <a:t>дата обращения: 27.0</a:t>
            </a:r>
            <a:r>
              <a:rPr lang="en-US" dirty="0">
                <a:solidFill>
                  <a:schemeClr val="tx1"/>
                </a:solidFill>
              </a:rPr>
              <a:t>5</a:t>
            </a:r>
            <a:r>
              <a:rPr lang="ru-RU" dirty="0">
                <a:solidFill>
                  <a:schemeClr val="tx1"/>
                </a:solidFill>
              </a:rPr>
              <a:t>.2024).</a:t>
            </a:r>
          </a:p>
          <a:p>
            <a:pPr marL="502920" indent="-457200">
              <a:buFont typeface="+mj-lt"/>
              <a:buAutoNum type="arabicPeriod"/>
            </a:pP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0757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1B83C8-BAF1-85CF-B426-513A90315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572" y="289560"/>
            <a:ext cx="9875520" cy="1356360"/>
          </a:xfrm>
        </p:spPr>
        <p:txBody>
          <a:bodyPr/>
          <a:lstStyle/>
          <a:p>
            <a:pPr algn="ctr"/>
            <a:r>
              <a:rPr lang="ru-RU" b="1" dirty="0"/>
              <a:t>Выбор алгоритма для рекомендательной системы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C5899D95-303D-777B-B86A-D76CAABBED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17793"/>
              </p:ext>
            </p:extLst>
          </p:nvPr>
        </p:nvGraphicFramePr>
        <p:xfrm>
          <a:off x="1248252" y="1746504"/>
          <a:ext cx="9695496" cy="46942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53917">
                  <a:extLst>
                    <a:ext uri="{9D8B030D-6E8A-4147-A177-3AD203B41FA5}">
                      <a16:colId xmlns:a16="http://schemas.microsoft.com/office/drawing/2014/main" val="2355944344"/>
                    </a:ext>
                  </a:extLst>
                </a:gridCol>
                <a:gridCol w="3628070">
                  <a:extLst>
                    <a:ext uri="{9D8B030D-6E8A-4147-A177-3AD203B41FA5}">
                      <a16:colId xmlns:a16="http://schemas.microsoft.com/office/drawing/2014/main" val="348163606"/>
                    </a:ext>
                  </a:extLst>
                </a:gridCol>
                <a:gridCol w="3913509">
                  <a:extLst>
                    <a:ext uri="{9D8B030D-6E8A-4147-A177-3AD203B41FA5}">
                      <a16:colId xmlns:a16="http://schemas.microsoft.com/office/drawing/2014/main" val="1119043352"/>
                    </a:ext>
                  </a:extLst>
                </a:gridCol>
              </a:tblGrid>
              <a:tr h="45249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2000" dirty="0">
                          <a:effectLst/>
                        </a:rPr>
                        <a:t>Метод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2000" dirty="0">
                          <a:effectLst/>
                        </a:rPr>
                        <a:t>Достоинства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2000" dirty="0">
                          <a:effectLst/>
                        </a:rPr>
                        <a:t>Недостатки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12377435"/>
                  </a:ext>
                </a:extLst>
              </a:tr>
              <a:tr h="236229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dirty="0">
                          <a:effectLst/>
                        </a:rPr>
                        <a:t>k-</a:t>
                      </a:r>
                      <a:r>
                        <a:rPr lang="ru-RU" sz="2000" dirty="0">
                          <a:effectLst/>
                        </a:rPr>
                        <a:t>средних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>
                          <a:effectLst/>
                        </a:rPr>
                        <a:t>Простота реализации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>
                          <a:effectLst/>
                        </a:rPr>
                        <a:t>Проблема выбора </a:t>
                      </a:r>
                      <a:r>
                        <a:rPr lang="ru-RU" sz="2000" dirty="0" err="1">
                          <a:effectLst/>
                        </a:rPr>
                        <a:t>центроида</a:t>
                      </a:r>
                      <a:endParaRPr lang="ru-RU" sz="2000" dirty="0">
                        <a:effectLst/>
                      </a:endParaRP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>
                          <a:effectLst/>
                        </a:rPr>
                        <a:t>Чувствительность к выбросам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4608553"/>
                  </a:ext>
                </a:extLst>
              </a:tr>
              <a:tr h="187950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2000" dirty="0">
                          <a:effectLst/>
                        </a:rPr>
                        <a:t>k-</a:t>
                      </a:r>
                      <a:r>
                        <a:rPr lang="ru-RU" sz="2000" dirty="0">
                          <a:effectLst/>
                        </a:rPr>
                        <a:t>ближайших соседей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>
                          <a:effectLst/>
                        </a:rPr>
                        <a:t>Простота реализации</a:t>
                      </a:r>
                    </a:p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>
                          <a:effectLst/>
                        </a:rPr>
                        <a:t>Гибкая настройка функций расстояния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ru-RU" sz="2000" dirty="0">
                          <a:effectLst/>
                        </a:rPr>
                        <a:t>Производительность падает с увеличением объема выборки</a:t>
                      </a:r>
                      <a:endParaRPr lang="ru-RU" sz="20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413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2718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C1E25A-C11B-C6E8-E881-E806CFE03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702" y="246857"/>
            <a:ext cx="9875520" cy="1356360"/>
          </a:xfrm>
        </p:spPr>
        <p:txBody>
          <a:bodyPr/>
          <a:lstStyle/>
          <a:p>
            <a:pPr algn="ctr"/>
            <a:r>
              <a:rPr lang="ru-RU" b="1" dirty="0"/>
              <a:t>Метод </a:t>
            </a:r>
            <a:r>
              <a:rPr lang="en-US" b="1" dirty="0"/>
              <a:t>k-</a:t>
            </a:r>
            <a:r>
              <a:rPr lang="ru-RU" b="1" dirty="0"/>
              <a:t>ближайших соседей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F7071D-BE4A-0CAF-067B-E3CD14B3D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351" y="1409700"/>
            <a:ext cx="9872871" cy="4038600"/>
          </a:xfrm>
        </p:spPr>
        <p:txBody>
          <a:bodyPr/>
          <a:lstStyle/>
          <a:p>
            <a:pPr marL="45720" indent="0" algn="ctr">
              <a:buNone/>
            </a:pPr>
            <a:r>
              <a:rPr lang="ru-RU" dirty="0">
                <a:solidFill>
                  <a:schemeClr val="tx1"/>
                </a:solidFill>
              </a:rPr>
              <a:t>Алгоритм машинного обучения, который также отмечен среди самых популярных алгоритмов интеллектуального анализа данных </a:t>
            </a:r>
            <a:r>
              <a:rPr lang="ru-RU" dirty="0">
                <a:solidFill>
                  <a:schemeClr val="accent6"/>
                </a:solidFill>
              </a:rPr>
              <a:t>[1]</a:t>
            </a:r>
            <a:r>
              <a:rPr lang="ru-RU" dirty="0">
                <a:solidFill>
                  <a:schemeClr val="tx1"/>
                </a:solidFill>
              </a:rPr>
              <a:t>. Смысл метода заключается в том, чтобы выбрать k ближайших к тестовой точке данных соседей из тренировочного набора.</a:t>
            </a:r>
          </a:p>
        </p:txBody>
      </p:sp>
      <p:pic>
        <p:nvPicPr>
          <p:cNvPr id="4" name="Рисунок 3" descr="Изображение выглядит как текст, диаграмма, План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57DC89AC-A9BF-AD18-9865-DBABEDB91B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8" b="8024"/>
          <a:stretch/>
        </p:blipFill>
        <p:spPr bwMode="auto">
          <a:xfrm>
            <a:off x="2279121" y="2766060"/>
            <a:ext cx="7633757" cy="367309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79620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3D127C-DB51-C89B-5F32-883054893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273698"/>
            <a:ext cx="9875520" cy="1356360"/>
          </a:xfrm>
        </p:spPr>
        <p:txBody>
          <a:bodyPr/>
          <a:lstStyle/>
          <a:p>
            <a:pPr algn="ctr"/>
            <a:r>
              <a:rPr lang="ru-RU" b="1" dirty="0"/>
              <a:t>Выбор функции расстояния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F7D0318-7659-BC91-D215-134CFAB03F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" t="6416" r="20868" b="8077"/>
          <a:stretch/>
        </p:blipFill>
        <p:spPr bwMode="auto">
          <a:xfrm>
            <a:off x="1295400" y="1477097"/>
            <a:ext cx="9601200" cy="480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898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3D127C-DB51-C89B-5F32-883054893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273698"/>
            <a:ext cx="9875520" cy="1356360"/>
          </a:xfrm>
        </p:spPr>
        <p:txBody>
          <a:bodyPr/>
          <a:lstStyle/>
          <a:p>
            <a:pPr algn="ctr"/>
            <a:r>
              <a:rPr lang="ru-RU" b="1" dirty="0"/>
              <a:t>Косинусное расстояние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F7D0318-7659-BC91-D215-134CFAB03F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61" t="6415" r="60941" b="52064"/>
          <a:stretch/>
        </p:blipFill>
        <p:spPr bwMode="auto">
          <a:xfrm>
            <a:off x="699989" y="1760687"/>
            <a:ext cx="4189251" cy="4198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B54B2B4-0097-BE87-F1D7-51709388D4E8}"/>
                  </a:ext>
                </a:extLst>
              </p:cNvPr>
              <p:cNvSpPr txBox="1"/>
              <p:nvPr/>
            </p:nvSpPr>
            <p:spPr>
              <a:xfrm>
                <a:off x="5821680" y="1760687"/>
                <a:ext cx="4807751" cy="69564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=1 −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=1 −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d>
                            <m:dPr>
                              <m:begChr m:val="|"/>
                              <m:endChr m:val="|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den>
                      </m:f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ru-RU" sz="24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B54B2B4-0097-BE87-F1D7-51709388D4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1680" y="1760687"/>
                <a:ext cx="4807751" cy="69564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A0E92389-67D8-4D1E-CAD0-290B188808AB}"/>
              </a:ext>
            </a:extLst>
          </p:cNvPr>
          <p:cNvSpPr txBox="1"/>
          <p:nvPr/>
        </p:nvSpPr>
        <p:spPr>
          <a:xfrm>
            <a:off x="4957981" y="2890216"/>
            <a:ext cx="653514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2000" dirty="0"/>
              <a:t>Схожесть векторов по косинусу помогает предлагать пользователю 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</a:rPr>
              <a:t>потенциально интересующие его книги</a:t>
            </a:r>
            <a:r>
              <a:rPr lang="ru-RU" sz="2000" dirty="0"/>
              <a:t>, поскольку позволяет отойти от норм векторов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6"/>
                </a:solidFill>
              </a:rPr>
              <a:t>[2]</a:t>
            </a:r>
            <a:r>
              <a:rPr lang="ru-RU" sz="2000" dirty="0"/>
              <a:t>. Косинусное расстояние так же часто называют </a:t>
            </a:r>
            <a:r>
              <a:rPr lang="ru-RU" sz="2000" dirty="0">
                <a:solidFill>
                  <a:schemeClr val="accent1">
                    <a:lumMod val="75000"/>
                  </a:schemeClr>
                </a:solidFill>
              </a:rPr>
              <a:t>косинусной схожестью</a:t>
            </a:r>
            <a:r>
              <a:rPr lang="ru-RU" sz="2000" dirty="0"/>
              <a:t>, диапазон значений метрики лежит в пределах от 0 до 1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6"/>
                </a:solidFill>
              </a:rPr>
              <a:t>[3]</a:t>
            </a:r>
            <a:r>
              <a:rPr lang="ru-RU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0580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9C5F74-A2D1-1995-F708-DEFBE71D0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16991"/>
            <a:ext cx="9875520" cy="1356360"/>
          </a:xfrm>
        </p:spPr>
        <p:txBody>
          <a:bodyPr>
            <a:normAutofit/>
          </a:bodyPr>
          <a:lstStyle/>
          <a:p>
            <a:pPr algn="ctr"/>
            <a:r>
              <a:rPr lang="ru-RU" sz="5400" b="1" dirty="0"/>
              <a:t>Стек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977C55-E0D8-3FF5-1865-20E2C5705E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1673351"/>
            <a:ext cx="4754880" cy="4023360"/>
          </a:xfrm>
        </p:spPr>
        <p:txBody>
          <a:bodyPr>
            <a:normAutofit fontScale="92500"/>
          </a:bodyPr>
          <a:lstStyle/>
          <a:p>
            <a:pPr marL="4572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Бэкенд сайта написан на </a:t>
            </a:r>
            <a:r>
              <a:rPr lang="en-US" sz="2400" dirty="0">
                <a:solidFill>
                  <a:schemeClr val="tx1"/>
                </a:solidFill>
              </a:rPr>
              <a:t>Python </a:t>
            </a:r>
            <a:r>
              <a:rPr lang="ru-RU" sz="2400" dirty="0">
                <a:solidFill>
                  <a:schemeClr val="tx1"/>
                </a:solidFill>
              </a:rPr>
              <a:t>с применением фреймворка </a:t>
            </a:r>
            <a:r>
              <a:rPr lang="en-US" sz="2400" b="1" dirty="0"/>
              <a:t>Flask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</a:p>
          <a:p>
            <a:pPr marL="4572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В качестве языка выбран </a:t>
            </a:r>
            <a:r>
              <a:rPr lang="en-US" sz="2400" dirty="0">
                <a:solidFill>
                  <a:schemeClr val="tx1"/>
                </a:solidFill>
              </a:rPr>
              <a:t>Python </a:t>
            </a:r>
            <a:r>
              <a:rPr lang="ru-RU" sz="2400" dirty="0">
                <a:solidFill>
                  <a:schemeClr val="tx1"/>
                </a:solidFill>
              </a:rPr>
              <a:t>для простоты интеграции </a:t>
            </a:r>
            <a:r>
              <a:rPr lang="en-US" sz="2400" b="1" dirty="0"/>
              <a:t>ML</a:t>
            </a:r>
            <a:r>
              <a:rPr lang="ru-RU" sz="2400" b="1" dirty="0"/>
              <a:t>-логики</a:t>
            </a:r>
            <a:r>
              <a:rPr lang="ru-RU" sz="2400" dirty="0">
                <a:solidFill>
                  <a:schemeClr val="tx1"/>
                </a:solidFill>
              </a:rPr>
              <a:t>. </a:t>
            </a:r>
          </a:p>
          <a:p>
            <a:pPr marL="4572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Использованы библиотеки</a:t>
            </a:r>
            <a:r>
              <a:rPr lang="en-US" sz="2400" dirty="0">
                <a:solidFill>
                  <a:schemeClr val="tx1"/>
                </a:solidFill>
              </a:rPr>
              <a:t>:</a:t>
            </a:r>
          </a:p>
          <a:p>
            <a:r>
              <a:rPr lang="de-DE" sz="2400" dirty="0" err="1">
                <a:solidFill>
                  <a:schemeClr val="tx1"/>
                </a:solidFill>
              </a:rPr>
              <a:t>werkzeug.security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de-DE" sz="2400" dirty="0" err="1">
                <a:solidFill>
                  <a:schemeClr val="tx1"/>
                </a:solidFill>
              </a:rPr>
              <a:t>flask_login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de-DE" sz="2400" dirty="0" err="1">
                <a:solidFill>
                  <a:schemeClr val="tx1"/>
                </a:solidFill>
              </a:rPr>
              <a:t>flask</a:t>
            </a:r>
            <a:r>
              <a:rPr lang="de-DE" sz="2400" dirty="0">
                <a:solidFill>
                  <a:schemeClr val="tx1"/>
                </a:solidFill>
              </a:rPr>
              <a:t>_</a:t>
            </a:r>
            <a:r>
              <a:rPr lang="en-US" sz="2400" dirty="0">
                <a:solidFill>
                  <a:schemeClr val="tx1"/>
                </a:solidFill>
              </a:rPr>
              <a:t>admin</a:t>
            </a:r>
          </a:p>
          <a:p>
            <a:r>
              <a:rPr lang="de-DE" sz="2400" dirty="0" err="1">
                <a:solidFill>
                  <a:schemeClr val="tx1"/>
                </a:solidFill>
              </a:rPr>
              <a:t>flask_sqlalchemy</a:t>
            </a:r>
            <a:endParaRPr lang="ru-RU" sz="2400" dirty="0">
              <a:solidFill>
                <a:schemeClr val="tx1"/>
              </a:solidFill>
            </a:endParaRPr>
          </a:p>
        </p:txBody>
      </p:sp>
      <p:pic>
        <p:nvPicPr>
          <p:cNvPr id="3076" name="Picture 4" descr="Picture background">
            <a:extLst>
              <a:ext uri="{FF2B5EF4-FFF2-40B4-BE49-F238E27FC236}">
                <a16:creationId xmlns:a16="http://schemas.microsoft.com/office/drawing/2014/main" id="{0E2C2761-920B-DFBE-610C-F90C2AD88FB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957" y="2347810"/>
            <a:ext cx="4754563" cy="2674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8693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63FE6F10-B3AD-4403-94CA-F51155286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210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64D6A39-A4F7-4B00-9F42-3BC67177D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246887"/>
            <a:ext cx="4397755" cy="6377939"/>
          </a:xfrm>
          <a:prstGeom prst="rect">
            <a:avLst/>
          </a:prstGeom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3553ADF-88A1-4645-B819-890CA3DF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370284" y="4405863"/>
            <a:ext cx="2763075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5D0D97D-7911-4A25-88E2-4D81FD4AB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9C5F74-A2D1-1995-F708-DEFBE71D0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9687" y="857675"/>
            <a:ext cx="3284268" cy="36228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5400" b="1" cap="all" dirty="0" err="1">
                <a:solidFill>
                  <a:srgbClr val="FFFFFF"/>
                </a:solidFill>
              </a:rPr>
              <a:t>Схема</a:t>
            </a:r>
            <a:r>
              <a:rPr lang="en-US" sz="5400" b="1" cap="all" dirty="0">
                <a:solidFill>
                  <a:srgbClr val="FFFFFF"/>
                </a:solidFill>
              </a:rPr>
              <a:t> Б</a:t>
            </a:r>
            <a:r>
              <a:rPr lang="ru-RU" sz="5400" b="1" cap="all" dirty="0">
                <a:solidFill>
                  <a:srgbClr val="FFFFFF"/>
                </a:solidFill>
              </a:rPr>
              <a:t>азы данных</a:t>
            </a:r>
            <a:endParaRPr lang="en-US" sz="5400" b="1" cap="all" dirty="0">
              <a:solidFill>
                <a:srgbClr val="FFFFFF"/>
              </a:solidFill>
            </a:endParaRPr>
          </a:p>
        </p:txBody>
      </p:sp>
      <p:pic>
        <p:nvPicPr>
          <p:cNvPr id="6" name="Объект 5" descr="Изображение выглядит как текст, снимок экрана, программное обеспечени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10474406-CC01-17B6-D197-7E547351DA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" r="262" b="2"/>
          <a:stretch/>
        </p:blipFill>
        <p:spPr>
          <a:xfrm>
            <a:off x="272673" y="942681"/>
            <a:ext cx="7251340" cy="498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619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F7726A94-1EF0-4D91-B7BF-C033E3D6E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pic>
        <p:nvPicPr>
          <p:cNvPr id="4" name="Рисунок 3" descr="Изображение выглядит как текст, одежда, снимок экран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A9A8BBE6-E993-CEDE-9D69-7EB3097F02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73" b="31289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F0650C-11DF-45E6-8EC2-E3B298F0D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4FB4153-1E3E-4AE9-8306-E8C292894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A5BF65-C6C6-3B19-1ABB-31EBD3C1D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704" y="1048512"/>
            <a:ext cx="9966960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7200" b="1" cap="all" dirty="0" err="1">
                <a:solidFill>
                  <a:schemeClr val="bg1">
                    <a:lumMod val="95000"/>
                  </a:schemeClr>
                </a:solidFill>
              </a:rPr>
              <a:t>Общий</a:t>
            </a:r>
            <a:r>
              <a:rPr lang="en-US" sz="7200" b="1" cap="all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7200" b="1" cap="all" dirty="0" err="1">
                <a:solidFill>
                  <a:schemeClr val="bg1">
                    <a:lumMod val="95000"/>
                  </a:schemeClr>
                </a:solidFill>
              </a:rPr>
              <a:t>обзор</a:t>
            </a:r>
            <a:r>
              <a:rPr lang="en-US" sz="7200" b="1" cap="all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7200" b="1" cap="all" dirty="0" err="1">
                <a:solidFill>
                  <a:schemeClr val="bg1">
                    <a:lumMod val="95000"/>
                  </a:schemeClr>
                </a:solidFill>
              </a:rPr>
              <a:t>сайта</a:t>
            </a:r>
            <a:endParaRPr lang="en-US" sz="7200" b="1" cap="all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605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карта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5D9F46A8-22EE-6ED9-DCF2-EBB81A7FC3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728"/>
          <a:stretch/>
        </p:blipFill>
        <p:spPr>
          <a:xfrm>
            <a:off x="631561" y="244083"/>
            <a:ext cx="10928878" cy="635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487181"/>
      </p:ext>
    </p:extLst>
  </p:cSld>
  <p:clrMapOvr>
    <a:masterClrMapping/>
  </p:clrMapOvr>
</p:sld>
</file>

<file path=ppt/theme/theme1.xml><?xml version="1.0" encoding="utf-8"?>
<a:theme xmlns:a="http://schemas.openxmlformats.org/drawingml/2006/main" name="Базис">
  <a:themeElements>
    <a:clrScheme name="Фиолетовый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Базис</Template>
  <TotalTime>99</TotalTime>
  <Words>509</Words>
  <Application>Microsoft Office PowerPoint</Application>
  <PresentationFormat>Широкоэкранный</PresentationFormat>
  <Paragraphs>50</Paragraphs>
  <Slides>18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Aptos</vt:lpstr>
      <vt:lpstr>Arial</vt:lpstr>
      <vt:lpstr>Cambria Math</vt:lpstr>
      <vt:lpstr>Corbel</vt:lpstr>
      <vt:lpstr>Times New Roman</vt:lpstr>
      <vt:lpstr>Базис</vt:lpstr>
      <vt:lpstr>Онлайн книжный магазин с рекомендательной системой</vt:lpstr>
      <vt:lpstr>Выбор алгоритма для рекомендательной системы</vt:lpstr>
      <vt:lpstr>Метод k-ближайших соседей</vt:lpstr>
      <vt:lpstr>Выбор функции расстояния</vt:lpstr>
      <vt:lpstr>Косинусное расстояние</vt:lpstr>
      <vt:lpstr>Стек</vt:lpstr>
      <vt:lpstr>Схема Базы данных</vt:lpstr>
      <vt:lpstr>Общий обзор сайта</vt:lpstr>
      <vt:lpstr>Презентация PowerPoint</vt:lpstr>
      <vt:lpstr>Презентация PowerPoint</vt:lpstr>
      <vt:lpstr>Презентация PowerPoint</vt:lpstr>
      <vt:lpstr>Презентация PowerPoint</vt:lpstr>
      <vt:lpstr>Рекомендации на основе книги (kNN)</vt:lpstr>
      <vt:lpstr>Презентация PowerPoint</vt:lpstr>
      <vt:lpstr>Персональные рекомендации (косинусная схожесть)</vt:lpstr>
      <vt:lpstr>Презентация PowerPoint</vt:lpstr>
      <vt:lpstr>Презентация PowerPoint</vt:lpstr>
      <vt:lpstr>Источники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Потапова Полина Алексеевна</dc:creator>
  <cp:lastModifiedBy>Потапова Полина Алексеевна</cp:lastModifiedBy>
  <cp:revision>12</cp:revision>
  <dcterms:created xsi:type="dcterms:W3CDTF">2024-06-27T20:24:15Z</dcterms:created>
  <dcterms:modified xsi:type="dcterms:W3CDTF">2024-06-28T10:29:06Z</dcterms:modified>
</cp:coreProperties>
</file>

<file path=docProps/thumbnail.jpeg>
</file>